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3" r:id="rId4"/>
    <p:sldId id="258" r:id="rId5"/>
    <p:sldId id="259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B24"/>
    <a:srgbClr val="D1D2D4"/>
    <a:srgbClr val="818286"/>
    <a:srgbClr val="58585A"/>
    <a:srgbClr val="ED1B25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123" d="100"/>
          <a:sy n="123" d="100"/>
        </p:scale>
        <p:origin x="77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r">
              <a:defRPr sz="1200"/>
            </a:lvl1pPr>
          </a:lstStyle>
          <a:p>
            <a:fld id="{ABB261A2-68DA-4E80-870A-E9D657FE2461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84" tIns="46342" rIns="92684" bIns="4634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2684" tIns="46342" rIns="92684" bIns="4634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r">
              <a:defRPr sz="1200"/>
            </a:lvl1pPr>
          </a:lstStyle>
          <a:p>
            <a:fld id="{F36B93A4-414B-4C27-96B6-6F8DA4AA6F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55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di transizione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802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obbligatoria per il primo e secondo anno</a:t>
            </a:r>
          </a:p>
          <a:p>
            <a:endParaRPr lang="it-IT" dirty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può essere costituita da un massimo di quattro diapositive per il primo anno</a:t>
            </a:r>
          </a:p>
          <a:p>
            <a:endParaRPr lang="it-IT" dirty="0"/>
          </a:p>
          <a:p>
            <a:r>
              <a:rPr lang="it-IT" dirty="0"/>
              <a:t>può essere costituita da un massimo di tre diapositive per il secondo anno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3733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facoltativa per il terzo anno</a:t>
            </a:r>
          </a:p>
          <a:p>
            <a:endParaRPr lang="it-IT" dirty="0"/>
          </a:p>
          <a:p>
            <a:r>
              <a:rPr lang="it-IT" dirty="0"/>
              <a:t>può essere costituita da un massimo di tre diapositive</a:t>
            </a:r>
          </a:p>
          <a:p>
            <a:endParaRPr lang="it-IT" dirty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N.B.: la ricerca sarà esposta nel Collegio dei Docenti quando dovrà esprimere il parere sulla tesi.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353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obbligatoria per il terzo anno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650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obbligatoria per il terzo anno</a:t>
            </a:r>
          </a:p>
          <a:p>
            <a:endParaRPr lang="it-IT" dirty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può essere costituita da un massimo di tre diapositive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56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di transizione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9268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obbligatoria per il secondo e terzo anno</a:t>
            </a:r>
          </a:p>
          <a:p>
            <a:endParaRPr lang="it-IT" dirty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Diapositiva "</a:t>
            </a:r>
            <a:r>
              <a:rPr lang="it-IT"/>
              <a:t>non obbligatoria" </a:t>
            </a:r>
            <a:r>
              <a:rPr lang="it-IT" dirty="0"/>
              <a:t>per il primo anno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57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obbligatoria per tutti</a:t>
            </a:r>
          </a:p>
          <a:p>
            <a:endParaRPr lang="it-IT" dirty="0"/>
          </a:p>
          <a:p>
            <a:r>
              <a:rPr lang="it-IT" dirty="0"/>
              <a:t>Una semplice lista</a:t>
            </a:r>
          </a:p>
          <a:p>
            <a:endParaRPr lang="it-IT" dirty="0"/>
          </a:p>
          <a:p>
            <a:r>
              <a:rPr lang="it-IT" dirty="0"/>
              <a:t>Se assenti scrivere "nessuno"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870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obbligatoria per tutti</a:t>
            </a:r>
          </a:p>
          <a:p>
            <a:endParaRPr lang="it-IT" dirty="0"/>
          </a:p>
          <a:p>
            <a:r>
              <a:rPr lang="it-IT" dirty="0"/>
              <a:t>Una semplice lista</a:t>
            </a:r>
          </a:p>
          <a:p>
            <a:endParaRPr lang="it-IT" dirty="0"/>
          </a:p>
          <a:p>
            <a:r>
              <a:rPr lang="it-IT" dirty="0"/>
              <a:t>Se assenti scrivere "nessuno"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021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facoltativa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169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di transizione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899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obbligatoria per tutti, </a:t>
            </a:r>
          </a:p>
          <a:p>
            <a:endParaRPr lang="it-IT" dirty="0"/>
          </a:p>
          <a:p>
            <a:r>
              <a:rPr lang="it-IT" dirty="0"/>
              <a:t>può essere costituita da un massimo di due diapositive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165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obbligatoria per il primo anno</a:t>
            </a:r>
          </a:p>
          <a:p>
            <a:endParaRPr lang="it-IT" dirty="0"/>
          </a:p>
          <a:p>
            <a:r>
              <a:rPr lang="it-IT" dirty="0"/>
              <a:t>può essere costituita da un massimo di quattro diapositive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751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obbligatoria per il secondo anno</a:t>
            </a:r>
          </a:p>
          <a:p>
            <a:endParaRPr lang="it-IT" dirty="0"/>
          </a:p>
          <a:p>
            <a:r>
              <a:rPr lang="it-IT" dirty="0"/>
              <a:t>può essere costituita da un massimo di quattro diapositive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424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Diapositiva obbligatoria per il terzo anno</a:t>
            </a:r>
          </a:p>
          <a:p>
            <a:endParaRPr lang="it-IT" dirty="0"/>
          </a:p>
          <a:p>
            <a:r>
              <a:rPr lang="it-IT" dirty="0"/>
              <a:t>può essere costituita da un massimo di tre diapositive </a:t>
            </a:r>
          </a:p>
          <a:p>
            <a:endParaRPr lang="it-IT" dirty="0"/>
          </a:p>
          <a:p>
            <a:r>
              <a:rPr lang="it-IT" dirty="0"/>
              <a:t>N.B.: la ricerca sarà esposta nel Collegio dei Docenti quando dovrà esprimere il parere sulla tesi.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93A4-414B-4C27-96B6-6F8DA4AA6F6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96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>
            <a:extLst>
              <a:ext uri="{FF2B5EF4-FFF2-40B4-BE49-F238E27FC236}">
                <a16:creationId xmlns:a16="http://schemas.microsoft.com/office/drawing/2014/main" id="{CA1CF9A6-ED9B-427B-A36C-59A2F7551C52}"/>
              </a:ext>
            </a:extLst>
          </p:cNvPr>
          <p:cNvSpPr/>
          <p:nvPr userDrawn="1"/>
        </p:nvSpPr>
        <p:spPr>
          <a:xfrm>
            <a:off x="2" y="4191000"/>
            <a:ext cx="9143998" cy="952500"/>
          </a:xfrm>
          <a:prstGeom prst="rect">
            <a:avLst/>
          </a:prstGeom>
          <a:solidFill>
            <a:srgbClr val="818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82C1F8E9-49AC-42D1-A270-61BD1497F5B5}"/>
              </a:ext>
            </a:extLst>
          </p:cNvPr>
          <p:cNvSpPr/>
          <p:nvPr userDrawn="1"/>
        </p:nvSpPr>
        <p:spPr>
          <a:xfrm>
            <a:off x="-1" y="952500"/>
            <a:ext cx="9143998" cy="3292197"/>
          </a:xfrm>
          <a:prstGeom prst="rect">
            <a:avLst/>
          </a:prstGeom>
          <a:solidFill>
            <a:srgbClr val="D1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Segnaposto testo 17">
            <a:extLst>
              <a:ext uri="{FF2B5EF4-FFF2-40B4-BE49-F238E27FC236}">
                <a16:creationId xmlns:a16="http://schemas.microsoft.com/office/drawing/2014/main" id="{7809097D-7FB3-488E-9E75-21C47FB12C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1" y="1194474"/>
            <a:ext cx="9143998" cy="113523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="1" cap="small" baseline="0">
                <a:solidFill>
                  <a:srgbClr val="58585A"/>
                </a:solidFill>
                <a:effectLst/>
                <a:latin typeface="Bahnschrift" panose="020B0502040204020203" pitchFamily="34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it-IT" dirty="0"/>
              <a:t>Fare clic per modificare il titolo</a:t>
            </a:r>
          </a:p>
        </p:txBody>
      </p:sp>
      <p:sp>
        <p:nvSpPr>
          <p:cNvPr id="19" name="Segnaposto testo 17">
            <a:extLst>
              <a:ext uri="{FF2B5EF4-FFF2-40B4-BE49-F238E27FC236}">
                <a16:creationId xmlns:a16="http://schemas.microsoft.com/office/drawing/2014/main" id="{0756ABAB-4FE0-4310-AD7C-9307F27C792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2330797"/>
            <a:ext cx="9143998" cy="70631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 cap="none" baseline="0">
                <a:solidFill>
                  <a:srgbClr val="818286"/>
                </a:solidFill>
                <a:effectLst/>
                <a:latin typeface="Bahnschrift" panose="020B0502040204020203" pitchFamily="34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it-IT" dirty="0"/>
              <a:t>Fare clic per modificare l'autore</a:t>
            </a:r>
          </a:p>
        </p:txBody>
      </p:sp>
      <p:sp>
        <p:nvSpPr>
          <p:cNvPr id="26" name="Segnaposto testo 17">
            <a:extLst>
              <a:ext uri="{FF2B5EF4-FFF2-40B4-BE49-F238E27FC236}">
                <a16:creationId xmlns:a16="http://schemas.microsoft.com/office/drawing/2014/main" id="{7F5905A5-0A91-481D-A16B-14CF78F162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4340940"/>
            <a:ext cx="9143998" cy="70631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 cap="none" baseline="0">
                <a:solidFill>
                  <a:srgbClr val="D1D2D4"/>
                </a:solidFill>
                <a:effectLst/>
                <a:latin typeface="Bahnschrift" panose="020B0502040204020203" pitchFamily="34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it-IT" dirty="0"/>
              <a:t>Fare clic per modificare l'ultimo aggiornamento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7B3AF661-BFF8-4B6B-96A6-9FA0AB5A27A4}"/>
              </a:ext>
            </a:extLst>
          </p:cNvPr>
          <p:cNvSpPr txBox="1"/>
          <p:nvPr userDrawn="1"/>
        </p:nvSpPr>
        <p:spPr>
          <a:xfrm>
            <a:off x="865414" y="96243"/>
            <a:ext cx="7158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0" dirty="0">
                <a:latin typeface="Bahnschrift" panose="020B0502040204020203" pitchFamily="34" charset="0"/>
              </a:rPr>
              <a:t>Ph.D.ICEAA</a:t>
            </a:r>
          </a:p>
          <a:p>
            <a:pPr algn="ctr"/>
            <a:r>
              <a:rPr lang="it-IT" sz="1800" i="0" dirty="0">
                <a:latin typeface="Bahnschrift" panose="020B0502040204020203" pitchFamily="34" charset="0"/>
              </a:rPr>
              <a:t>Dottorato in Ingegneria Civile, Edile-Architettura e Ambientale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E0DFFFB-34E3-4D21-B782-74055DE9CB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5103" y="23580"/>
            <a:ext cx="593461" cy="893917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F23BABB0-53C2-493B-8499-BBF4E6692075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697"/>
          <a:stretch/>
        </p:blipFill>
        <p:spPr>
          <a:xfrm>
            <a:off x="8278586" y="23580"/>
            <a:ext cx="745787" cy="86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4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>
            <a:extLst>
              <a:ext uri="{FF2B5EF4-FFF2-40B4-BE49-F238E27FC236}">
                <a16:creationId xmlns:a16="http://schemas.microsoft.com/office/drawing/2014/main" id="{CA1CF9A6-ED9B-427B-A36C-59A2F7551C52}"/>
              </a:ext>
            </a:extLst>
          </p:cNvPr>
          <p:cNvSpPr/>
          <p:nvPr userDrawn="1"/>
        </p:nvSpPr>
        <p:spPr>
          <a:xfrm>
            <a:off x="2" y="4673600"/>
            <a:ext cx="9143998" cy="469900"/>
          </a:xfrm>
          <a:prstGeom prst="rect">
            <a:avLst/>
          </a:prstGeom>
          <a:solidFill>
            <a:srgbClr val="818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700"/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82C1F8E9-49AC-42D1-A270-61BD1497F5B5}"/>
              </a:ext>
            </a:extLst>
          </p:cNvPr>
          <p:cNvSpPr/>
          <p:nvPr userDrawn="1"/>
        </p:nvSpPr>
        <p:spPr>
          <a:xfrm>
            <a:off x="-1" y="952501"/>
            <a:ext cx="9143998" cy="469900"/>
          </a:xfrm>
          <a:prstGeom prst="rect">
            <a:avLst/>
          </a:prstGeom>
          <a:solidFill>
            <a:srgbClr val="D1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Segnaposto testo 17">
            <a:extLst>
              <a:ext uri="{FF2B5EF4-FFF2-40B4-BE49-F238E27FC236}">
                <a16:creationId xmlns:a16="http://schemas.microsoft.com/office/drawing/2014/main" id="{7809097D-7FB3-488E-9E75-21C47FB12C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" y="948533"/>
            <a:ext cx="9143998" cy="4699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400" b="1" cap="small" baseline="0">
                <a:solidFill>
                  <a:srgbClr val="58585A"/>
                </a:solidFill>
                <a:effectLst/>
                <a:latin typeface="Bahnschrift" panose="020B0502040204020203" pitchFamily="34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7B3AF661-BFF8-4B6B-96A6-9FA0AB5A27A4}"/>
              </a:ext>
            </a:extLst>
          </p:cNvPr>
          <p:cNvSpPr txBox="1"/>
          <p:nvPr userDrawn="1"/>
        </p:nvSpPr>
        <p:spPr>
          <a:xfrm>
            <a:off x="865414" y="96243"/>
            <a:ext cx="7158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i="0" dirty="0">
                <a:latin typeface="Bahnschrift" panose="020B0502040204020203" pitchFamily="34" charset="0"/>
              </a:rPr>
              <a:t>Università dell'Aquila</a:t>
            </a:r>
          </a:p>
          <a:p>
            <a:pPr algn="ctr"/>
            <a:r>
              <a:rPr lang="it-IT" sz="1800" i="0" dirty="0">
                <a:latin typeface="Bahnschrift" panose="020B0502040204020203" pitchFamily="34" charset="0"/>
              </a:rPr>
              <a:t>Dipartimento di Ingegneria Civile, Edile-Architettura e Ambientale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B5DCD0D-74E5-44B5-B8C3-AAC7DDB19F3B}"/>
              </a:ext>
            </a:extLst>
          </p:cNvPr>
          <p:cNvSpPr txBox="1"/>
          <p:nvPr userDrawn="1"/>
        </p:nvSpPr>
        <p:spPr>
          <a:xfrm>
            <a:off x="-3" y="4677568"/>
            <a:ext cx="9144000" cy="4659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it-IT" sz="1400" i="0" dirty="0">
                <a:solidFill>
                  <a:srgbClr val="D1D2D4"/>
                </a:solidFill>
                <a:latin typeface="Bahnschrift" panose="020B0502040204020203" pitchFamily="34" charset="0"/>
              </a:rPr>
              <a:t>Relazione Annuale sulle attività svolte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6E032AAF-5DD3-4144-9EBE-EE279239B7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5103" y="23580"/>
            <a:ext cx="593461" cy="893917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3DC7383B-6920-4B02-B20B-B98F7BBB6F00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697"/>
          <a:stretch/>
        </p:blipFill>
        <p:spPr>
          <a:xfrm>
            <a:off x="8278586" y="23580"/>
            <a:ext cx="745787" cy="86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8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>
            <a:extLst>
              <a:ext uri="{FF2B5EF4-FFF2-40B4-BE49-F238E27FC236}">
                <a16:creationId xmlns:a16="http://schemas.microsoft.com/office/drawing/2014/main" id="{CA1CF9A6-ED9B-427B-A36C-59A2F7551C52}"/>
              </a:ext>
            </a:extLst>
          </p:cNvPr>
          <p:cNvSpPr/>
          <p:nvPr userDrawn="1"/>
        </p:nvSpPr>
        <p:spPr>
          <a:xfrm>
            <a:off x="2" y="4673600"/>
            <a:ext cx="9143998" cy="469900"/>
          </a:xfrm>
          <a:prstGeom prst="rect">
            <a:avLst/>
          </a:prstGeom>
          <a:solidFill>
            <a:srgbClr val="818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70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7B3AF661-BFF8-4B6B-96A6-9FA0AB5A27A4}"/>
              </a:ext>
            </a:extLst>
          </p:cNvPr>
          <p:cNvSpPr txBox="1"/>
          <p:nvPr userDrawn="1"/>
        </p:nvSpPr>
        <p:spPr>
          <a:xfrm>
            <a:off x="865414" y="96243"/>
            <a:ext cx="7158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i="0" dirty="0">
                <a:latin typeface="Bahnschrift" panose="020B0502040204020203" pitchFamily="34" charset="0"/>
              </a:rPr>
              <a:t>Università dell'Aquila</a:t>
            </a:r>
          </a:p>
          <a:p>
            <a:pPr algn="ctr"/>
            <a:r>
              <a:rPr lang="it-IT" sz="1800" i="0" dirty="0">
                <a:latin typeface="Bahnschrift" panose="020B0502040204020203" pitchFamily="34" charset="0"/>
              </a:rPr>
              <a:t>Dipartimento di Ingegneria Civile, Edile-Architettura e Ambientale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B5DCD0D-74E5-44B5-B8C3-AAC7DDB19F3B}"/>
              </a:ext>
            </a:extLst>
          </p:cNvPr>
          <p:cNvSpPr txBox="1"/>
          <p:nvPr userDrawn="1"/>
        </p:nvSpPr>
        <p:spPr>
          <a:xfrm>
            <a:off x="-3" y="4677568"/>
            <a:ext cx="9144000" cy="4659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it-IT" sz="1400" i="0" dirty="0">
                <a:solidFill>
                  <a:srgbClr val="D1D2D4"/>
                </a:solidFill>
                <a:latin typeface="Bahnschrift" panose="020B0502040204020203" pitchFamily="34" charset="0"/>
              </a:rPr>
              <a:t>Relazione Annuale sulle attività svolte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6E032AAF-5DD3-4144-9EBE-EE279239B7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5103" y="23580"/>
            <a:ext cx="593461" cy="89391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6E0031AC-1C77-4084-ABA6-CE52EB12FCF7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697"/>
          <a:stretch/>
        </p:blipFill>
        <p:spPr>
          <a:xfrm>
            <a:off x="8278586" y="23580"/>
            <a:ext cx="745787" cy="86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49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>
            <a:extLst>
              <a:ext uri="{FF2B5EF4-FFF2-40B4-BE49-F238E27FC236}">
                <a16:creationId xmlns:a16="http://schemas.microsoft.com/office/drawing/2014/main" id="{CA1CF9A6-ED9B-427B-A36C-59A2F7551C52}"/>
              </a:ext>
            </a:extLst>
          </p:cNvPr>
          <p:cNvSpPr/>
          <p:nvPr userDrawn="1"/>
        </p:nvSpPr>
        <p:spPr>
          <a:xfrm>
            <a:off x="2" y="4673600"/>
            <a:ext cx="9143998" cy="469900"/>
          </a:xfrm>
          <a:prstGeom prst="rect">
            <a:avLst/>
          </a:prstGeom>
          <a:solidFill>
            <a:srgbClr val="818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>
              <a:latin typeface="Bahnschrift" panose="020B0502040204020203" pitchFamily="34" charset="0"/>
            </a:endParaRP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82C1F8E9-49AC-42D1-A270-61BD1497F5B5}"/>
              </a:ext>
            </a:extLst>
          </p:cNvPr>
          <p:cNvSpPr/>
          <p:nvPr userDrawn="1"/>
        </p:nvSpPr>
        <p:spPr>
          <a:xfrm>
            <a:off x="-1" y="952501"/>
            <a:ext cx="9143998" cy="469900"/>
          </a:xfrm>
          <a:prstGeom prst="rect">
            <a:avLst/>
          </a:prstGeom>
          <a:solidFill>
            <a:srgbClr val="D1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Segnaposto testo 17">
            <a:extLst>
              <a:ext uri="{FF2B5EF4-FFF2-40B4-BE49-F238E27FC236}">
                <a16:creationId xmlns:a16="http://schemas.microsoft.com/office/drawing/2014/main" id="{7809097D-7FB3-488E-9E75-21C47FB12C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" y="948533"/>
            <a:ext cx="9143998" cy="4699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400" b="1" cap="small" baseline="0">
                <a:solidFill>
                  <a:srgbClr val="58585A"/>
                </a:solidFill>
                <a:effectLst/>
                <a:latin typeface="Bahnschrift" panose="020B0502040204020203" pitchFamily="34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26" name="Segnaposto testo 17">
            <a:extLst>
              <a:ext uri="{FF2B5EF4-FFF2-40B4-BE49-F238E27FC236}">
                <a16:creationId xmlns:a16="http://schemas.microsoft.com/office/drawing/2014/main" id="{7F5905A5-0A91-481D-A16B-14CF78F162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4677568"/>
            <a:ext cx="9143998" cy="46593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 b="0" cap="small" baseline="0">
                <a:solidFill>
                  <a:srgbClr val="D1D2D4"/>
                </a:solidFill>
                <a:effectLst/>
                <a:latin typeface="Bahnschrift" panose="020B0502040204020203" pitchFamily="34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it-IT" dirty="0"/>
              <a:t>Testo dinamico: fare clic per modificare 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7B3AF661-BFF8-4B6B-96A6-9FA0AB5A27A4}"/>
              </a:ext>
            </a:extLst>
          </p:cNvPr>
          <p:cNvSpPr txBox="1"/>
          <p:nvPr userDrawn="1"/>
        </p:nvSpPr>
        <p:spPr>
          <a:xfrm>
            <a:off x="865414" y="96243"/>
            <a:ext cx="7158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i="0" dirty="0">
                <a:latin typeface="Bahnschrift" panose="020B0502040204020203" pitchFamily="34" charset="0"/>
              </a:rPr>
              <a:t>Università dell'Aquila</a:t>
            </a:r>
          </a:p>
          <a:p>
            <a:pPr algn="ctr"/>
            <a:r>
              <a:rPr lang="it-IT" sz="1800" i="0" dirty="0">
                <a:latin typeface="Bahnschrift" panose="020B0502040204020203" pitchFamily="34" charset="0"/>
              </a:rPr>
              <a:t>Dipartimento di Ingegneria Civile, Edile-Architettura e Ambientale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F590A2A-2801-4478-BED9-A7CE3F9F29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5103" y="23580"/>
            <a:ext cx="593461" cy="893917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8739552E-CB21-403A-BEA8-D6771FE08C70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697"/>
          <a:stretch/>
        </p:blipFill>
        <p:spPr>
          <a:xfrm>
            <a:off x="8278586" y="23580"/>
            <a:ext cx="745787" cy="86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08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7E31-3C8F-4EEB-9754-5922872EC4D1}" type="datetimeFigureOut">
              <a:rPr lang="it-IT" smtClean="0"/>
              <a:t>18/02/2022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7C21A-6696-4A6C-AB20-D3867F95DD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4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3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2CB5909-4BAD-46ED-BABA-BCBE96047D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Relazione Annuale sulle attività svolte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FF497A-0280-4387-996B-3CE56AC175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1" y="2330797"/>
            <a:ext cx="9143998" cy="1763832"/>
          </a:xfrm>
        </p:spPr>
        <p:txBody>
          <a:bodyPr>
            <a:normAutofit/>
          </a:bodyPr>
          <a:lstStyle/>
          <a:p>
            <a:r>
              <a:rPr lang="it-IT" dirty="0"/>
              <a:t>Dottorando/a: &lt;Nome&gt; &lt;Cognome&gt;</a:t>
            </a:r>
          </a:p>
          <a:p>
            <a:r>
              <a:rPr lang="it-IT" dirty="0"/>
              <a:t>Tutor: Prof.(</a:t>
            </a:r>
            <a:r>
              <a:rPr lang="it-IT" dirty="0" err="1"/>
              <a:t>ssa</a:t>
            </a:r>
            <a:r>
              <a:rPr lang="it-IT" dirty="0"/>
              <a:t>) &lt;Nome&gt; &lt;Cognome&gt;</a:t>
            </a:r>
          </a:p>
          <a:p>
            <a:r>
              <a:rPr lang="it-IT" dirty="0"/>
              <a:t>SSD: ……</a:t>
            </a:r>
          </a:p>
          <a:p>
            <a:br>
              <a:rPr lang="it-IT" dirty="0"/>
            </a:b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&lt;XXXX&gt; Ciclo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617842-26BB-4F3C-A05E-993B65F790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21105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7D6F00-118D-43F7-869E-A2E635D99E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Stato di avanzamento</a:t>
            </a:r>
          </a:p>
        </p:txBody>
      </p:sp>
    </p:spTree>
    <p:extLst>
      <p:ext uri="{BB962C8B-B14F-4D97-AF65-F5344CB8AC3E}">
        <p14:creationId xmlns:p14="http://schemas.microsoft.com/office/powerpoint/2010/main" val="4141169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7D6F00-118D-43F7-869E-A2E635D99E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Sviluppo della ricerca</a:t>
            </a:r>
          </a:p>
        </p:txBody>
      </p:sp>
    </p:spTree>
    <p:extLst>
      <p:ext uri="{BB962C8B-B14F-4D97-AF65-F5344CB8AC3E}">
        <p14:creationId xmlns:p14="http://schemas.microsoft.com/office/powerpoint/2010/main" val="465848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7D6F00-118D-43F7-869E-A2E635D99E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Attività future</a:t>
            </a:r>
          </a:p>
        </p:txBody>
      </p:sp>
    </p:spTree>
    <p:extLst>
      <p:ext uri="{BB962C8B-B14F-4D97-AF65-F5344CB8AC3E}">
        <p14:creationId xmlns:p14="http://schemas.microsoft.com/office/powerpoint/2010/main" val="3033003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7D6F00-118D-43F7-869E-A2E635D99E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Sviluppi futuri</a:t>
            </a:r>
          </a:p>
        </p:txBody>
      </p:sp>
    </p:spTree>
    <p:extLst>
      <p:ext uri="{BB962C8B-B14F-4D97-AF65-F5344CB8AC3E}">
        <p14:creationId xmlns:p14="http://schemas.microsoft.com/office/powerpoint/2010/main" val="1052517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7D6F00-118D-43F7-869E-A2E635D99E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Indice della tesi di dottorato</a:t>
            </a:r>
          </a:p>
        </p:txBody>
      </p:sp>
    </p:spTree>
    <p:extLst>
      <p:ext uri="{BB962C8B-B14F-4D97-AF65-F5344CB8AC3E}">
        <p14:creationId xmlns:p14="http://schemas.microsoft.com/office/powerpoint/2010/main" val="2601668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7D6F00-118D-43F7-869E-A2E635D99E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Sintesi dei contenuti</a:t>
            </a:r>
          </a:p>
        </p:txBody>
      </p:sp>
    </p:spTree>
    <p:extLst>
      <p:ext uri="{BB962C8B-B14F-4D97-AF65-F5344CB8AC3E}">
        <p14:creationId xmlns:p14="http://schemas.microsoft.com/office/powerpoint/2010/main" val="867751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2258A5-6847-42F0-A0E4-93563296063B}"/>
              </a:ext>
            </a:extLst>
          </p:cNvPr>
          <p:cNvSpPr txBox="1"/>
          <p:nvPr/>
        </p:nvSpPr>
        <p:spPr>
          <a:xfrm>
            <a:off x="0" y="1948441"/>
            <a:ext cx="9143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/>
              <a:t>PUBBLICAZIONI</a:t>
            </a:r>
          </a:p>
        </p:txBody>
      </p:sp>
    </p:spTree>
    <p:extLst>
      <p:ext uri="{BB962C8B-B14F-4D97-AF65-F5344CB8AC3E}">
        <p14:creationId xmlns:p14="http://schemas.microsoft.com/office/powerpoint/2010/main" val="1428950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7D6F00-118D-43F7-869E-A2E635D99E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Lista delle pubblicazioni</a:t>
            </a:r>
          </a:p>
        </p:txBody>
      </p:sp>
    </p:spTree>
    <p:extLst>
      <p:ext uri="{BB962C8B-B14F-4D97-AF65-F5344CB8AC3E}">
        <p14:creationId xmlns:p14="http://schemas.microsoft.com/office/powerpoint/2010/main" val="256533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59D3263-3C84-47B0-820C-C4DA6EBBB4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Indice della presentazione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08403AB-01A5-4E5E-BD44-E9C5E6D71E27}"/>
              </a:ext>
            </a:extLst>
          </p:cNvPr>
          <p:cNvSpPr txBox="1"/>
          <p:nvPr/>
        </p:nvSpPr>
        <p:spPr>
          <a:xfrm>
            <a:off x="897308" y="1615155"/>
            <a:ext cx="80672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/>
              <a:t>Attività formative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Attività di ricerca</a:t>
            </a:r>
          </a:p>
          <a:p>
            <a:pPr marL="742950" lvl="1" indent="-285750">
              <a:buFontTx/>
              <a:buChar char="-"/>
            </a:pPr>
            <a:r>
              <a:rPr lang="it-IT" dirty="0"/>
              <a:t>Motivazioni e obiettivi (tutti)</a:t>
            </a:r>
          </a:p>
          <a:p>
            <a:pPr marL="742950" lvl="1" indent="-285750">
              <a:buFontTx/>
              <a:buChar char="-"/>
            </a:pPr>
            <a:r>
              <a:rPr lang="it-IT" dirty="0"/>
              <a:t>Attività propedeutiche e attività future (primo anno)</a:t>
            </a:r>
          </a:p>
          <a:p>
            <a:pPr marL="742950" lvl="1" indent="-285750">
              <a:buFontTx/>
              <a:buChar char="-"/>
            </a:pPr>
            <a:r>
              <a:rPr lang="it-IT" dirty="0"/>
              <a:t>Stato di avanzamento e attività future (secondo anno)</a:t>
            </a:r>
          </a:p>
          <a:p>
            <a:pPr marL="742950" lvl="1" indent="-285750">
              <a:buFontTx/>
              <a:buChar char="-"/>
            </a:pPr>
            <a:r>
              <a:rPr lang="it-IT" dirty="0"/>
              <a:t>Sviluppo della ricerca (terzo anno)</a:t>
            </a:r>
          </a:p>
          <a:p>
            <a:pPr marL="742950" lvl="1" indent="-285750">
              <a:buFontTx/>
              <a:buChar char="-"/>
            </a:pPr>
            <a:r>
              <a:rPr lang="it-IT" dirty="0"/>
              <a:t>Indice della tesi di dottorato (terzo anno)</a:t>
            </a:r>
          </a:p>
          <a:p>
            <a:pPr marL="742950" lvl="1" indent="-285750">
              <a:buFontTx/>
              <a:buChar char="-"/>
            </a:pPr>
            <a:r>
              <a:rPr lang="it-IT" dirty="0"/>
              <a:t>Contenuti principali della tesi (terzo anno)</a:t>
            </a:r>
          </a:p>
        </p:txBody>
      </p:sp>
    </p:spTree>
    <p:extLst>
      <p:ext uri="{BB962C8B-B14F-4D97-AF65-F5344CB8AC3E}">
        <p14:creationId xmlns:p14="http://schemas.microsoft.com/office/powerpoint/2010/main" val="92714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2258A5-6847-42F0-A0E4-93563296063B}"/>
              </a:ext>
            </a:extLst>
          </p:cNvPr>
          <p:cNvSpPr txBox="1"/>
          <p:nvPr/>
        </p:nvSpPr>
        <p:spPr>
          <a:xfrm>
            <a:off x="0" y="1948441"/>
            <a:ext cx="9143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/>
              <a:t>ATTIVITA' FORMATIVE</a:t>
            </a:r>
          </a:p>
        </p:txBody>
      </p:sp>
    </p:spTree>
    <p:extLst>
      <p:ext uri="{BB962C8B-B14F-4D97-AF65-F5344CB8AC3E}">
        <p14:creationId xmlns:p14="http://schemas.microsoft.com/office/powerpoint/2010/main" val="211885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7D6F00-118D-43F7-869E-A2E635D99E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Corsi, seminari e conferenze in sede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E44641B-2A80-457F-A4C3-818179C1EEDE}"/>
              </a:ext>
            </a:extLst>
          </p:cNvPr>
          <p:cNvSpPr txBox="1"/>
          <p:nvPr/>
        </p:nvSpPr>
        <p:spPr>
          <a:xfrm>
            <a:off x="268941" y="1627094"/>
            <a:ext cx="779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Corsi, seminari e conferenze in sede</a:t>
            </a:r>
          </a:p>
        </p:txBody>
      </p:sp>
    </p:spTree>
    <p:extLst>
      <p:ext uri="{BB962C8B-B14F-4D97-AF65-F5344CB8AC3E}">
        <p14:creationId xmlns:p14="http://schemas.microsoft.com/office/powerpoint/2010/main" val="3393859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7D6F00-118D-43F7-869E-A2E635D99E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Corsi, seminari e conferenze fuori sede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E44641B-2A80-457F-A4C3-818179C1EEDE}"/>
              </a:ext>
            </a:extLst>
          </p:cNvPr>
          <p:cNvSpPr txBox="1"/>
          <p:nvPr/>
        </p:nvSpPr>
        <p:spPr>
          <a:xfrm>
            <a:off x="268941" y="1627094"/>
            <a:ext cx="779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Corsi, seminari e conferenze fuori sede (in Italia e all'estero)</a:t>
            </a:r>
          </a:p>
        </p:txBody>
      </p:sp>
    </p:spTree>
    <p:extLst>
      <p:ext uri="{BB962C8B-B14F-4D97-AF65-F5344CB8AC3E}">
        <p14:creationId xmlns:p14="http://schemas.microsoft.com/office/powerpoint/2010/main" val="264727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7D6F00-118D-43F7-869E-A2E635D99E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Eventuali periodi all'estero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E44641B-2A80-457F-A4C3-818179C1EEDE}"/>
              </a:ext>
            </a:extLst>
          </p:cNvPr>
          <p:cNvSpPr txBox="1"/>
          <p:nvPr/>
        </p:nvSpPr>
        <p:spPr>
          <a:xfrm>
            <a:off x="268941" y="1627094"/>
            <a:ext cx="779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Eventuali periodi all'estero</a:t>
            </a:r>
          </a:p>
        </p:txBody>
      </p:sp>
    </p:spTree>
    <p:extLst>
      <p:ext uri="{BB962C8B-B14F-4D97-AF65-F5344CB8AC3E}">
        <p14:creationId xmlns:p14="http://schemas.microsoft.com/office/powerpoint/2010/main" val="108150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2258A5-6847-42F0-A0E4-93563296063B}"/>
              </a:ext>
            </a:extLst>
          </p:cNvPr>
          <p:cNvSpPr txBox="1"/>
          <p:nvPr/>
        </p:nvSpPr>
        <p:spPr>
          <a:xfrm>
            <a:off x="0" y="1948441"/>
            <a:ext cx="9143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/>
              <a:t>ATTIVITA' DI RICERCA</a:t>
            </a:r>
            <a:endParaRPr lang="it-IT" sz="6600" b="1" dirty="0"/>
          </a:p>
        </p:txBody>
      </p:sp>
    </p:spTree>
    <p:extLst>
      <p:ext uri="{BB962C8B-B14F-4D97-AF65-F5344CB8AC3E}">
        <p14:creationId xmlns:p14="http://schemas.microsoft.com/office/powerpoint/2010/main" val="4077210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7D6F00-118D-43F7-869E-A2E635D99E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Motivazioni e obiettivi della ricerca</a:t>
            </a:r>
          </a:p>
        </p:txBody>
      </p:sp>
    </p:spTree>
    <p:extLst>
      <p:ext uri="{BB962C8B-B14F-4D97-AF65-F5344CB8AC3E}">
        <p14:creationId xmlns:p14="http://schemas.microsoft.com/office/powerpoint/2010/main" val="2972701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7D6F00-118D-43F7-869E-A2E635D99E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Attività propedeutiche</a:t>
            </a:r>
          </a:p>
        </p:txBody>
      </p:sp>
    </p:spTree>
    <p:extLst>
      <p:ext uri="{BB962C8B-B14F-4D97-AF65-F5344CB8AC3E}">
        <p14:creationId xmlns:p14="http://schemas.microsoft.com/office/powerpoint/2010/main" val="27876925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1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3747</TotalTime>
  <Words>407</Words>
  <Application>Microsoft Office PowerPoint</Application>
  <PresentationFormat>Presentazione su schermo (16:9)</PresentationFormat>
  <Paragraphs>94</Paragraphs>
  <Slides>17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Bahnschrift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 Villante</dc:creator>
  <cp:lastModifiedBy>Marcello Di Risio</cp:lastModifiedBy>
  <cp:revision>136</cp:revision>
  <cp:lastPrinted>2019-06-26T07:57:37Z</cp:lastPrinted>
  <dcterms:created xsi:type="dcterms:W3CDTF">2019-04-10T07:01:37Z</dcterms:created>
  <dcterms:modified xsi:type="dcterms:W3CDTF">2022-02-18T10:44:48Z</dcterms:modified>
</cp:coreProperties>
</file>